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62" r:id="rId3"/>
    <p:sldId id="261" r:id="rId4"/>
    <p:sldId id="258" r:id="rId5"/>
    <p:sldId id="285" r:id="rId6"/>
    <p:sldId id="284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8" r:id="rId23"/>
    <p:sldId id="277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D8282C-DE24-4A9B-91F9-8863345D4CA4}">
          <p14:sldIdLst>
            <p14:sldId id="256"/>
            <p14:sldId id="262"/>
            <p14:sldId id="261"/>
            <p14:sldId id="258"/>
            <p14:sldId id="285"/>
            <p14:sldId id="284"/>
            <p14:sldId id="259"/>
            <p14:sldId id="260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3"/>
            <p14:sldId id="274"/>
            <p14:sldId id="275"/>
            <p14:sldId id="276"/>
            <p14:sldId id="278"/>
            <p14:sldId id="277"/>
            <p14:sldId id="280"/>
            <p14:sldId id="281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2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9BC5-8767-48BE-9748-FA458063561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51BD4-80B7-409B-A662-0BB7B41A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4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800800" cy="32403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Преподаватель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Башков Леонид Леонидович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Смоленск </a:t>
            </a:r>
            <a:endParaRPr lang="ru-RU" sz="24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2023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088232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  <a:t>Острая дыхательная недостаточность</a:t>
            </a:r>
            <a:endParaRPr lang="ru-RU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6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648072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Основные причины  нарушения дыхания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Паренхиматозная 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ОДН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45720" indent="0">
              <a:buNone/>
            </a:pP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Повреждения ткани лёгкого: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воспалительные заболевания, 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гнойные заболевания лёгких,  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опухоли лёгких, 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другие повреждения лёгких.</a:t>
            </a:r>
          </a:p>
        </p:txBody>
      </p:sp>
    </p:spTree>
    <p:extLst>
      <p:ext uri="{BB962C8B-B14F-4D97-AF65-F5344CB8AC3E}">
        <p14:creationId xmlns:p14="http://schemas.microsoft.com/office/powerpoint/2010/main" val="366023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476672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Гипоксия, как критерий дыхательной недостаточности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 lnSpcReduction="20000"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Типы гипоксии</a:t>
            </a:r>
            <a:endParaRPr lang="ru-RU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ЭКЗОГЕННАЯ ГИПОКСИЯ (ВНЕШНЯЯ) </a:t>
            </a:r>
            <a:r>
              <a:rPr lang="ru-RU" sz="2800" dirty="0" smtClean="0"/>
              <a:t>- </a:t>
            </a:r>
            <a:r>
              <a:rPr lang="ru-RU" sz="3000" b="1" dirty="0" smtClean="0">
                <a:latin typeface="Bookman Old Style" panose="02050604050505020204" pitchFamily="18" charset="0"/>
              </a:rPr>
              <a:t>вследствие </a:t>
            </a:r>
            <a:r>
              <a:rPr lang="ru-RU" sz="3000" b="1" dirty="0">
                <a:latin typeface="Bookman Old Style" panose="02050604050505020204" pitchFamily="18" charset="0"/>
              </a:rPr>
              <a:t>снижения парциального давления кислорода </a:t>
            </a:r>
            <a:endParaRPr lang="ru-RU" sz="3000" b="1" dirty="0" smtClean="0">
              <a:latin typeface="Bookman Old Style" panose="02050604050505020204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 smtClean="0">
                <a:latin typeface="Bookman Old Style" panose="02050604050505020204" pitchFamily="18" charset="0"/>
              </a:rPr>
              <a:t>во </a:t>
            </a:r>
            <a:r>
              <a:rPr lang="ru-RU" sz="3000" b="1" dirty="0">
                <a:latin typeface="Bookman Old Style" panose="02050604050505020204" pitchFamily="18" charset="0"/>
              </a:rPr>
              <a:t>вдыхаемом </a:t>
            </a:r>
            <a:r>
              <a:rPr lang="ru-RU" sz="3000" b="1" dirty="0" smtClean="0">
                <a:latin typeface="Bookman Old Style" panose="02050604050505020204" pitchFamily="18" charset="0"/>
              </a:rPr>
              <a:t>воздухе.</a:t>
            </a:r>
            <a:endParaRPr lang="ru-RU" sz="3000" b="1" dirty="0">
              <a:latin typeface="Bookman Old Style" panose="02050604050505020204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РЕСПИРАТОРНАЯ ГИПОКСИЯ (ВЕНТИЛЯЦИОННАЯ) </a:t>
            </a:r>
            <a:r>
              <a:rPr lang="ru-RU" sz="2800" dirty="0" smtClean="0"/>
              <a:t>- </a:t>
            </a:r>
            <a:r>
              <a:rPr lang="ru-RU" sz="3500" b="1" dirty="0" smtClean="0">
                <a:latin typeface="Bookman Old Style" panose="02050604050505020204" pitchFamily="18" charset="0"/>
              </a:rPr>
              <a:t>вследствие </a:t>
            </a:r>
            <a:r>
              <a:rPr lang="ru-RU" sz="3500" b="1" dirty="0">
                <a:latin typeface="Bookman Old Style" panose="02050604050505020204" pitchFamily="18" charset="0"/>
              </a:rPr>
              <a:t>механических препятствий для попадания воздуха в </a:t>
            </a:r>
            <a:r>
              <a:rPr lang="ru-RU" sz="3500" b="1" dirty="0" smtClean="0">
                <a:latin typeface="Bookman Old Style" panose="02050604050505020204" pitchFamily="18" charset="0"/>
              </a:rPr>
              <a:t>лёгкие: </a:t>
            </a:r>
            <a:endParaRPr lang="ru-RU" sz="2800" b="1" dirty="0" smtClean="0">
              <a:latin typeface="Bookman Old Style" panose="02050604050505020204" pitchFamily="18" charset="0"/>
            </a:endParaRPr>
          </a:p>
          <a:p>
            <a:pPr marL="268288" indent="-268288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3000" b="1" i="1" dirty="0" smtClean="0">
                <a:latin typeface="Bookman Old Style" panose="02050604050505020204" pitchFamily="18" charset="0"/>
              </a:rPr>
              <a:t>закрытие </a:t>
            </a:r>
            <a:r>
              <a:rPr lang="ru-RU" sz="3000" b="1" i="1" dirty="0">
                <a:latin typeface="Bookman Old Style" panose="02050604050505020204" pitchFamily="18" charset="0"/>
              </a:rPr>
              <a:t>дыхательных путей </a:t>
            </a:r>
            <a:r>
              <a:rPr lang="ru-RU" sz="3000" b="1" i="1" dirty="0" smtClean="0">
                <a:latin typeface="Bookman Old Style" panose="02050604050505020204" pitchFamily="18" charset="0"/>
              </a:rPr>
              <a:t>предметами </a:t>
            </a:r>
            <a:r>
              <a:rPr lang="ru-RU" sz="3000" b="1" i="1" dirty="0">
                <a:latin typeface="Bookman Old Style" panose="02050604050505020204" pitchFamily="18" charset="0"/>
              </a:rPr>
              <a:t>или жидкостями </a:t>
            </a:r>
            <a:r>
              <a:rPr lang="ru-RU" sz="3000" b="1" i="1" dirty="0" smtClean="0">
                <a:latin typeface="Bookman Old Style" panose="02050604050505020204" pitchFamily="18" charset="0"/>
              </a:rPr>
              <a:t>(утопление, аспирация </a:t>
            </a:r>
            <a:r>
              <a:rPr lang="ru-RU" sz="3000" b="1" i="1" dirty="0">
                <a:latin typeface="Bookman Old Style" panose="02050604050505020204" pitchFamily="18" charset="0"/>
              </a:rPr>
              <a:t>рвотных масс, </a:t>
            </a:r>
            <a:r>
              <a:rPr lang="ru-RU" sz="3000" b="1" i="1" dirty="0" smtClean="0">
                <a:latin typeface="Bookman Old Style" panose="02050604050505020204" pitchFamily="18" charset="0"/>
              </a:rPr>
              <a:t>закрытие рта </a:t>
            </a:r>
            <a:r>
              <a:rPr lang="ru-RU" sz="3000" b="1" i="1" dirty="0">
                <a:latin typeface="Bookman Old Style" panose="02050604050505020204" pitchFamily="18" charset="0"/>
              </a:rPr>
              <a:t>и </a:t>
            </a:r>
            <a:r>
              <a:rPr lang="ru-RU" sz="3000" b="1" i="1" dirty="0" smtClean="0">
                <a:latin typeface="Bookman Old Style" panose="02050604050505020204" pitchFamily="18" charset="0"/>
              </a:rPr>
              <a:t>носа;</a:t>
            </a:r>
          </a:p>
          <a:p>
            <a:pPr marL="268288" indent="-268288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3000" b="1" i="1" dirty="0" smtClean="0">
                <a:latin typeface="Bookman Old Style" panose="02050604050505020204" pitchFamily="18" charset="0"/>
              </a:rPr>
              <a:t>сужение </a:t>
            </a:r>
            <a:r>
              <a:rPr lang="ru-RU" sz="3000" b="1" i="1" dirty="0">
                <a:latin typeface="Bookman Old Style" panose="02050604050505020204" pitchFamily="18" charset="0"/>
              </a:rPr>
              <a:t>или </a:t>
            </a:r>
            <a:r>
              <a:rPr lang="ru-RU" sz="3000" b="1" i="1" dirty="0" smtClean="0">
                <a:latin typeface="Bookman Old Style" panose="02050604050505020204" pitchFamily="18" charset="0"/>
              </a:rPr>
              <a:t>полное перекрытие </a:t>
            </a:r>
            <a:r>
              <a:rPr lang="ru-RU" sz="3000" b="1" i="1" dirty="0">
                <a:latin typeface="Bookman Old Style" panose="02050604050505020204" pitchFamily="18" charset="0"/>
              </a:rPr>
              <a:t>дыхательных путей </a:t>
            </a:r>
            <a:r>
              <a:rPr lang="ru-RU" sz="3000" b="1" i="1" dirty="0" smtClean="0">
                <a:latin typeface="Bookman Old Style" panose="02050604050505020204" pitchFamily="18" charset="0"/>
              </a:rPr>
              <a:t>при заболеваниях (дифтерия, бронхиальная астма, </a:t>
            </a:r>
            <a:r>
              <a:rPr lang="ru-RU" sz="3000" b="1" i="1" dirty="0" err="1" smtClean="0">
                <a:latin typeface="Bookman Old Style" panose="02050604050505020204" pitchFamily="18" charset="0"/>
              </a:rPr>
              <a:t>ангиоотёк</a:t>
            </a:r>
            <a:r>
              <a:rPr lang="ru-RU" sz="3000" b="1" i="1" dirty="0" smtClean="0">
                <a:latin typeface="Bookman Old Style" panose="02050604050505020204" pitchFamily="18" charset="0"/>
              </a:rPr>
              <a:t>).</a:t>
            </a:r>
            <a:endParaRPr lang="ru-RU" sz="30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14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Гипоксия, как критерий дыхательной недостаточности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92696"/>
            <a:ext cx="8856984" cy="5976664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Типы гипоксии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Циркуляторная гипоксия </a:t>
            </a:r>
            <a:r>
              <a:rPr lang="ru-RU" sz="2400" dirty="0" smtClean="0"/>
              <a:t>- </a:t>
            </a:r>
            <a:r>
              <a:rPr lang="ru-RU" sz="2800" b="1" dirty="0" smtClean="0"/>
              <a:t>вследствие </a:t>
            </a:r>
            <a:r>
              <a:rPr lang="ru-RU" sz="2800" b="1" dirty="0"/>
              <a:t>нарушения </a:t>
            </a:r>
            <a:r>
              <a:rPr lang="ru-RU" sz="2800" b="1" dirty="0" smtClean="0"/>
              <a:t>движения </a:t>
            </a:r>
            <a:r>
              <a:rPr lang="ru-RU" sz="2800" b="1" dirty="0"/>
              <a:t>крови по кровеносному </a:t>
            </a:r>
            <a:r>
              <a:rPr lang="ru-RU" sz="2800" b="1" dirty="0" smtClean="0"/>
              <a:t>руслу.</a:t>
            </a:r>
          </a:p>
          <a:p>
            <a:pPr marL="45720" lvl="0" indent="0" algn="just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Гипоксия </a:t>
            </a:r>
            <a:r>
              <a:rPr lang="ru-RU" sz="32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отдельных частей тела </a:t>
            </a:r>
            <a:endParaRPr lang="ru-RU" sz="3200" b="1" dirty="0" smtClean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marL="45720" lvl="0" indent="0" algn="just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или </a:t>
            </a:r>
            <a:r>
              <a:rPr lang="ru-RU" sz="32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участков </a:t>
            </a:r>
            <a:r>
              <a:rPr lang="ru-RU" sz="32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органов: </a:t>
            </a:r>
          </a:p>
          <a:p>
            <a:pPr lvl="0" indent="-22860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Bookman Old Style" panose="02050604050505020204" pitchFamily="18" charset="0"/>
              </a:rPr>
              <a:t>гипоксия </a:t>
            </a:r>
            <a:r>
              <a:rPr lang="ru-RU" sz="2800" b="1" dirty="0">
                <a:latin typeface="Bookman Old Style" panose="02050604050505020204" pitchFamily="18" charset="0"/>
              </a:rPr>
              <a:t>головного мозга, </a:t>
            </a:r>
            <a:r>
              <a:rPr lang="ru-RU" sz="2800" b="1" dirty="0" smtClean="0">
                <a:latin typeface="Bookman Old Style" panose="02050604050505020204" pitchFamily="18" charset="0"/>
              </a:rPr>
              <a:t>из-за </a:t>
            </a:r>
            <a:r>
              <a:rPr lang="ru-RU" sz="2800" b="1" dirty="0">
                <a:latin typeface="Bookman Old Style" panose="02050604050505020204" pitchFamily="18" charset="0"/>
              </a:rPr>
              <a:t>сдавления сосудов шеи, </a:t>
            </a:r>
            <a:endParaRPr lang="ru-RU" sz="2800" b="1" dirty="0" smtClean="0">
              <a:latin typeface="Bookman Old Style" panose="02050604050505020204" pitchFamily="18" charset="0"/>
            </a:endParaRPr>
          </a:p>
          <a:p>
            <a:pPr lvl="0" indent="-22860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Bookman Old Style" panose="02050604050505020204" pitchFamily="18" charset="0"/>
              </a:rPr>
              <a:t>гипоксия </a:t>
            </a:r>
            <a:r>
              <a:rPr lang="ru-RU" sz="2800" b="1" dirty="0">
                <a:latin typeface="Bookman Old Style" panose="02050604050505020204" pitchFamily="18" charset="0"/>
              </a:rPr>
              <a:t>участка </a:t>
            </a:r>
            <a:r>
              <a:rPr lang="ru-RU" sz="2800" b="1" dirty="0" smtClean="0">
                <a:latin typeface="Bookman Old Style" panose="02050604050505020204" pitchFamily="18" charset="0"/>
              </a:rPr>
              <a:t>органа</a:t>
            </a:r>
            <a:r>
              <a:rPr lang="ru-RU" sz="2800" b="1" dirty="0">
                <a:latin typeface="Bookman Old Style" panose="02050604050505020204" pitchFamily="18" charset="0"/>
              </a:rPr>
              <a:t>, называемая инфарктом (могут быть </a:t>
            </a:r>
            <a:r>
              <a:rPr lang="ru-RU" sz="2800" b="1" dirty="0" smtClean="0">
                <a:latin typeface="Bookman Old Style" panose="02050604050505020204" pitchFamily="18" charset="0"/>
              </a:rPr>
              <a:t>в разных органах: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2800" b="1" dirty="0"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latin typeface="Bookman Old Style" panose="02050604050505020204" pitchFamily="18" charset="0"/>
              </a:rPr>
              <a:t> сердце, лёгкое, мозг и др.).</a:t>
            </a:r>
            <a:endParaRPr lang="ru-RU" sz="2800" b="1" dirty="0">
              <a:latin typeface="Bookman Old Style" panose="02050604050505020204" pitchFamily="18" charset="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763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Гипоксия, как критерий дыхательной недостаточности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92696"/>
            <a:ext cx="9108504" cy="5976664"/>
          </a:xfrm>
        </p:spPr>
        <p:txBody>
          <a:bodyPr>
            <a:normAutofit fontScale="92500" lnSpcReduction="20000"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Типы гипоксии</a:t>
            </a:r>
          </a:p>
          <a:p>
            <a:pPr marL="45720" indent="0">
              <a:buNone/>
            </a:pPr>
            <a:r>
              <a:rPr lang="ru-RU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Гемическая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гипоксия </a:t>
            </a:r>
            <a:r>
              <a:rPr lang="ru-RU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(кровяная)</a:t>
            </a:r>
            <a:endParaRPr lang="ru-RU" sz="3500" dirty="0" smtClean="0"/>
          </a:p>
          <a:p>
            <a:pPr marL="45720" indent="0">
              <a:buNone/>
            </a:pPr>
            <a:r>
              <a:rPr lang="ru-RU" sz="39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как следствие уменьшения кислородной ёмкости крови: 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3300" dirty="0" smtClean="0"/>
              <a:t> </a:t>
            </a:r>
            <a:r>
              <a:rPr lang="ru-RU" sz="3300" b="1" i="1" dirty="0" smtClean="0">
                <a:latin typeface="Bookman Old Style" panose="02050604050505020204" pitchFamily="18" charset="0"/>
              </a:rPr>
              <a:t>массивная кровопотеря; 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3300" b="1" i="1" dirty="0" smtClean="0">
                <a:latin typeface="Bookman Old Style" panose="02050604050505020204" pitchFamily="18" charset="0"/>
              </a:rPr>
              <a:t> блокада </a:t>
            </a:r>
            <a:r>
              <a:rPr lang="ru-RU" sz="3300" b="1" i="1" dirty="0">
                <a:latin typeface="Bookman Old Style" panose="02050604050505020204" pitchFamily="18" charset="0"/>
              </a:rPr>
              <a:t>гемоглобина крови за </a:t>
            </a:r>
            <a:r>
              <a:rPr lang="ru-RU" sz="3300" b="1" i="1" dirty="0" smtClean="0">
                <a:latin typeface="Bookman Old Style" panose="02050604050505020204" pitchFamily="18" charset="0"/>
              </a:rPr>
              <a:t>счёт окиси </a:t>
            </a:r>
            <a:r>
              <a:rPr lang="ru-RU" sz="3300" b="1" i="1" dirty="0">
                <a:latin typeface="Bookman Old Style" panose="02050604050505020204" pitchFamily="18" charset="0"/>
              </a:rPr>
              <a:t>углерода </a:t>
            </a:r>
            <a:r>
              <a:rPr lang="ru-RU" sz="3000" b="1" i="1" dirty="0">
                <a:latin typeface="Bookman Old Style" panose="02050604050505020204" pitchFamily="18" charset="0"/>
              </a:rPr>
              <a:t>(</a:t>
            </a:r>
            <a:r>
              <a:rPr lang="ru-RU" sz="2800" b="1" i="1" dirty="0" smtClean="0">
                <a:latin typeface="Bookman Old Style" panose="02050604050505020204" pitchFamily="18" charset="0"/>
              </a:rPr>
              <a:t>образование </a:t>
            </a:r>
            <a:r>
              <a:rPr lang="ru-RU" sz="2800" b="1" i="1" dirty="0" err="1" smtClean="0">
                <a:latin typeface="Bookman Old Style" panose="02050604050505020204" pitchFamily="18" charset="0"/>
              </a:rPr>
              <a:t>карбокси</a:t>
            </a:r>
            <a:r>
              <a:rPr lang="ru-RU" sz="2800" b="1" i="1" dirty="0" smtClean="0">
                <a:latin typeface="Bookman Old Style" panose="02050604050505020204" pitchFamily="18" charset="0"/>
              </a:rPr>
              <a:t>-</a:t>
            </a:r>
            <a:r>
              <a:rPr lang="en-US" sz="2800" b="1" i="1" dirty="0" err="1" smtClean="0">
                <a:latin typeface="Bookman Old Style" panose="02050604050505020204" pitchFamily="18" charset="0"/>
              </a:rPr>
              <a:t>Hb</a:t>
            </a:r>
            <a:r>
              <a:rPr lang="ru-RU" sz="2800" b="1" i="1" dirty="0" smtClean="0">
                <a:latin typeface="Bookman Old Style" panose="02050604050505020204" pitchFamily="18" charset="0"/>
              </a:rPr>
              <a:t>); 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3300" b="1" i="1" dirty="0" smtClean="0">
                <a:latin typeface="Bookman Old Style" panose="02050604050505020204" pitchFamily="18" charset="0"/>
              </a:rPr>
              <a:t> при </a:t>
            </a:r>
            <a:r>
              <a:rPr lang="ru-RU" sz="3300" b="1" i="1" dirty="0">
                <a:latin typeface="Bookman Old Style" panose="02050604050505020204" pitchFamily="18" charset="0"/>
              </a:rPr>
              <a:t>блокировании гемоглобина </a:t>
            </a:r>
            <a:r>
              <a:rPr lang="ru-RU" sz="3300" b="1" i="1" dirty="0" smtClean="0">
                <a:latin typeface="Bookman Old Style" panose="02050604050505020204" pitchFamily="18" charset="0"/>
              </a:rPr>
              <a:t>химическими </a:t>
            </a:r>
            <a:r>
              <a:rPr lang="ru-RU" sz="3300" b="1" i="1" dirty="0">
                <a:latin typeface="Bookman Old Style" panose="02050604050505020204" pitchFamily="18" charset="0"/>
              </a:rPr>
              <a:t>веществами (например, </a:t>
            </a:r>
            <a:r>
              <a:rPr lang="ru-RU" sz="3300" b="1" i="1" dirty="0" err="1">
                <a:latin typeface="Bookman Old Style" panose="02050604050505020204" pitchFamily="18" charset="0"/>
              </a:rPr>
              <a:t>нитросоединениями</a:t>
            </a:r>
            <a:r>
              <a:rPr lang="ru-RU" sz="3300" b="1" i="1" dirty="0">
                <a:latin typeface="Bookman Old Style" panose="02050604050505020204" pitchFamily="18" charset="0"/>
              </a:rPr>
              <a:t>) </a:t>
            </a:r>
            <a:r>
              <a:rPr lang="ru-RU" sz="3300" b="1" i="1" dirty="0" smtClean="0">
                <a:latin typeface="Bookman Old Style" panose="02050604050505020204" pitchFamily="18" charset="0"/>
              </a:rPr>
              <a:t>путём его преобразования </a:t>
            </a:r>
            <a:r>
              <a:rPr lang="ru-RU" sz="3300" b="1" i="1" dirty="0">
                <a:latin typeface="Bookman Old Style" panose="02050604050505020204" pitchFamily="18" charset="0"/>
              </a:rPr>
              <a:t>в метгемоглобин</a:t>
            </a:r>
            <a:r>
              <a:rPr lang="ru-RU" sz="3300" b="1" i="1" dirty="0" smtClean="0">
                <a:latin typeface="Bookman Old Style" panose="02050604050505020204" pitchFamily="18" charset="0"/>
              </a:rPr>
              <a:t>.</a:t>
            </a:r>
            <a:endParaRPr lang="ru-RU" sz="33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320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Гипоксия, как критерий дыхательной недостаточности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Типы гипоксии</a:t>
            </a:r>
          </a:p>
          <a:p>
            <a:pPr marL="45720" indent="0">
              <a:buClr>
                <a:srgbClr val="F14124">
                  <a:lumMod val="75000"/>
                </a:srgbClr>
              </a:buClr>
              <a:buNone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Тканевая гипоксия </a:t>
            </a:r>
            <a:r>
              <a:rPr lang="ru-RU" sz="3600" dirty="0" smtClean="0"/>
              <a:t>– </a:t>
            </a:r>
          </a:p>
          <a:p>
            <a:pPr marL="45720" indent="0">
              <a:buClr>
                <a:srgbClr val="F14124">
                  <a:lumMod val="75000"/>
                </a:srgbClr>
              </a:buCl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вследствие </a:t>
            </a:r>
            <a:r>
              <a:rPr lang="ru-RU" sz="36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нарушения процессов использования кислорода </a:t>
            </a:r>
            <a:r>
              <a:rPr lang="ru-RU" sz="36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 </a:t>
            </a:r>
            <a:r>
              <a:rPr lang="ru-RU" sz="36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тканях и клетках организма человека. </a:t>
            </a:r>
            <a:endParaRPr lang="ru-RU" sz="3600" b="1" dirty="0" smtClean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marL="45720" indent="0">
              <a:buClr>
                <a:srgbClr val="F14124">
                  <a:lumMod val="75000"/>
                </a:srgbClr>
              </a:buClr>
              <a:buNone/>
            </a:pPr>
            <a:r>
              <a:rPr lang="ru-RU" sz="3600" i="1" dirty="0" smtClean="0">
                <a:latin typeface="Bookman Old Style" panose="02050604050505020204" pitchFamily="18" charset="0"/>
              </a:rPr>
              <a:t>Наиболее </a:t>
            </a:r>
            <a:r>
              <a:rPr lang="ru-RU" sz="3600" i="1" dirty="0">
                <a:latin typeface="Bookman Old Style" panose="02050604050505020204" pitchFamily="18" charset="0"/>
              </a:rPr>
              <a:t>известно проявление клеточной кислородной недостаточности при воздействии </a:t>
            </a:r>
            <a:r>
              <a:rPr lang="ru-RU" sz="3600" b="1" i="1" dirty="0">
                <a:latin typeface="Bookman Old Style" panose="02050604050505020204" pitchFamily="18" charset="0"/>
              </a:rPr>
              <a:t>ядов цианидов.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054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Гипоксия, как критерий дыхательной недостаточности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120680"/>
          </a:xfrm>
        </p:spPr>
        <p:txBody>
          <a:bodyPr>
            <a:normAutofit fontScale="92500"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Типы гипоксии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Смешанная гипоксия - </a:t>
            </a:r>
            <a:r>
              <a:rPr lang="ru-RU" sz="3900" b="1" dirty="0">
                <a:latin typeface="Bookman Old Style" panose="02050604050505020204" pitchFamily="18" charset="0"/>
              </a:rPr>
              <a:t>наблюдается при одновременном развитии нескольких механизмов гипоксии. </a:t>
            </a:r>
            <a:endParaRPr lang="ru-RU" sz="4100" b="1" dirty="0" smtClean="0">
              <a:latin typeface="Bookman Old Style" panose="02050604050505020204" pitchFamily="18" charset="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3600" b="1" i="1" dirty="0" smtClean="0">
                <a:latin typeface="Bookman Old Style" panose="02050604050505020204" pitchFamily="18" charset="0"/>
              </a:rPr>
              <a:t>Например</a:t>
            </a:r>
            <a:r>
              <a:rPr lang="ru-RU" sz="3600" b="1" i="1" dirty="0">
                <a:latin typeface="Bookman Old Style" panose="02050604050505020204" pitchFamily="18" charset="0"/>
              </a:rPr>
              <a:t>, при пожаре </a:t>
            </a:r>
            <a:r>
              <a:rPr lang="ru-RU" sz="3600" b="1" i="1" dirty="0" smtClean="0">
                <a:latin typeface="Bookman Old Style" panose="02050604050505020204" pitchFamily="18" charset="0"/>
              </a:rPr>
              <a:t>одновременно </a:t>
            </a:r>
            <a:r>
              <a:rPr lang="ru-RU" sz="3600" b="1" i="1" dirty="0">
                <a:latin typeface="Bookman Old Style" panose="02050604050505020204" pitchFamily="18" charset="0"/>
              </a:rPr>
              <a:t>действует гипоксия от недостатка кислорода в воздухе (экзогенная) и гипоксия за </a:t>
            </a:r>
            <a:r>
              <a:rPr lang="ru-RU" sz="3600" b="1" i="1" dirty="0" smtClean="0">
                <a:latin typeface="Bookman Old Style" panose="02050604050505020204" pitchFamily="18" charset="0"/>
              </a:rPr>
              <a:t>счёт </a:t>
            </a:r>
            <a:r>
              <a:rPr lang="ru-RU" sz="3600" b="1" i="1" dirty="0">
                <a:latin typeface="Bookman Old Style" panose="02050604050505020204" pitchFamily="18" charset="0"/>
              </a:rPr>
              <a:t>образования карбоксигемоглобина (</a:t>
            </a:r>
            <a:r>
              <a:rPr lang="ru-RU" sz="3600" b="1" i="1" dirty="0" err="1">
                <a:latin typeface="Bookman Old Style" panose="02050604050505020204" pitchFamily="18" charset="0"/>
              </a:rPr>
              <a:t>гемическая</a:t>
            </a:r>
            <a:r>
              <a:rPr lang="ru-RU" sz="3600" b="1" i="1" dirty="0">
                <a:latin typeface="Bookman Old Style" panose="02050604050505020204" pitchFamily="18" charset="0"/>
              </a:rPr>
              <a:t>).</a:t>
            </a: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17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620688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Степени дыхательной недостаточности</a:t>
            </a:r>
            <a:endParaRPr lang="ru-RU" sz="3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8928992" cy="5616624"/>
          </a:xfrm>
        </p:spPr>
        <p:txBody>
          <a:bodyPr>
            <a:norm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Лёгкая степень: </a:t>
            </a:r>
            <a:r>
              <a:rPr lang="ru-RU" sz="4000" dirty="0" smtClean="0"/>
              <a:t>ЧДД до 25/мин. умеренная тахикардия – до 100-110, </a:t>
            </a:r>
            <a:r>
              <a:rPr lang="ru-RU" sz="4000" dirty="0"/>
              <a:t>цианоз губ.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Средняя степень: </a:t>
            </a:r>
            <a:r>
              <a:rPr lang="ru-RU" sz="4000" dirty="0" smtClean="0"/>
              <a:t>ЧДД до 30-35, </a:t>
            </a:r>
            <a:r>
              <a:rPr lang="ru-RU" sz="4000" dirty="0"/>
              <a:t>тахикардия — </a:t>
            </a:r>
            <a:r>
              <a:rPr lang="ru-RU" sz="4000" dirty="0" smtClean="0"/>
              <a:t>120-140/мин</a:t>
            </a:r>
            <a:r>
              <a:rPr lang="ru-RU" sz="4000" dirty="0"/>
              <a:t>., </a:t>
            </a:r>
            <a:endParaRPr lang="ru-RU" sz="4000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АД </a:t>
            </a:r>
            <a:r>
              <a:rPr lang="ru-RU" sz="4000" dirty="0"/>
              <a:t>повышено </a:t>
            </a:r>
            <a:r>
              <a:rPr lang="ru-RU" sz="3600" dirty="0"/>
              <a:t>(</a:t>
            </a:r>
            <a:r>
              <a:rPr lang="ru-RU" sz="3600" i="1" dirty="0"/>
              <a:t>признак гиперкапнии</a:t>
            </a:r>
            <a:r>
              <a:rPr lang="ru-RU" sz="4000" dirty="0"/>
              <a:t>), липкий холодный пот, эйфория, беспокойство или угнетение психики.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946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620688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Степени дыхательной недостаточности</a:t>
            </a:r>
            <a:endParaRPr lang="ru-RU" sz="3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856984" cy="5904656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5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Тяжёлая </a:t>
            </a:r>
            <a:r>
              <a:rPr lang="ru-RU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ОДН: </a:t>
            </a:r>
            <a:r>
              <a:rPr lang="ru-RU" sz="4500" i="1" dirty="0" smtClean="0"/>
              <a:t>поверхностное </a:t>
            </a:r>
            <a:r>
              <a:rPr lang="ru-RU" sz="4500" i="1" dirty="0"/>
              <a:t>дыхание </a:t>
            </a:r>
            <a:r>
              <a:rPr lang="ru-RU" sz="4500" i="1" dirty="0" smtClean="0"/>
              <a:t>до 35-40, тахикардия -140-150, </a:t>
            </a:r>
            <a:r>
              <a:rPr lang="ru-RU" sz="4500" i="1" dirty="0"/>
              <a:t>пульс малого наполнения, снижение </a:t>
            </a:r>
            <a:r>
              <a:rPr lang="ru-RU" sz="4500" i="1" dirty="0" smtClean="0"/>
              <a:t>АД. </a:t>
            </a:r>
            <a:r>
              <a:rPr lang="ru-RU" sz="4500" i="1" dirty="0"/>
              <a:t>Кожа </a:t>
            </a:r>
            <a:r>
              <a:rPr lang="ru-RU" sz="4500" i="1" dirty="0" smtClean="0"/>
              <a:t>с землистым оттенком, </a:t>
            </a:r>
            <a:r>
              <a:rPr lang="ru-RU" sz="4500" i="1" dirty="0"/>
              <a:t>холодный липкий пот, губы синюшные, неадекватные психические реакции, возбуждение сменяется торможением.</a:t>
            </a:r>
          </a:p>
          <a:p>
            <a:pPr marL="45720" indent="0">
              <a:buNone/>
            </a:pPr>
            <a:r>
              <a:rPr lang="ru-RU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Крайне-тяжёлая</a:t>
            </a:r>
            <a:r>
              <a:rPr lang="ru-RU" sz="45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(предагональная) </a:t>
            </a:r>
            <a:r>
              <a:rPr lang="ru-RU" sz="4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 </a:t>
            </a:r>
            <a:r>
              <a:rPr lang="ru-RU" sz="4500" dirty="0" smtClean="0"/>
              <a:t>- </a:t>
            </a:r>
            <a:r>
              <a:rPr lang="ru-RU" sz="4500" b="1" dirty="0" smtClean="0"/>
              <a:t>развитие </a:t>
            </a:r>
            <a:r>
              <a:rPr lang="ru-RU" sz="4500" b="1" dirty="0"/>
              <a:t>гипоксической комы</a:t>
            </a:r>
            <a:r>
              <a:rPr lang="ru-RU" sz="4500" dirty="0"/>
              <a:t>. </a:t>
            </a:r>
            <a:endParaRPr lang="ru-RU" sz="4500" dirty="0" smtClean="0"/>
          </a:p>
          <a:p>
            <a:pPr marL="45720" indent="0">
              <a:buNone/>
            </a:pPr>
            <a:r>
              <a:rPr lang="ru-RU" sz="4500" i="1" dirty="0" smtClean="0"/>
              <a:t>Сознание </a:t>
            </a:r>
            <a:r>
              <a:rPr lang="ru-RU" sz="4500" i="1" dirty="0"/>
              <a:t>отсутствует, кожа землистого цвета, губы, кожа лица цианотичны, пятна синюшного цвета на конечностях, туловище. Дыхание либо поверхностное и учащенное — до 40 </a:t>
            </a:r>
            <a:r>
              <a:rPr lang="ru-RU" sz="4500" i="1" dirty="0" smtClean="0"/>
              <a:t>и </a:t>
            </a:r>
            <a:r>
              <a:rPr lang="ru-RU" sz="4500" i="1" dirty="0"/>
              <a:t>более, либо редкое — 8-10 </a:t>
            </a:r>
            <a:r>
              <a:rPr lang="ru-RU" sz="4500" i="1" dirty="0" smtClean="0"/>
              <a:t>в </a:t>
            </a:r>
            <a:r>
              <a:rPr lang="ru-RU" sz="4500" i="1" dirty="0"/>
              <a:t>1 мин. Т</a:t>
            </a:r>
            <a:r>
              <a:rPr lang="ru-RU" sz="4500" i="1" dirty="0" smtClean="0"/>
              <a:t>ахикардия </a:t>
            </a:r>
            <a:r>
              <a:rPr lang="ru-RU" sz="4500" i="1" dirty="0"/>
              <a:t>— 160 </a:t>
            </a:r>
            <a:r>
              <a:rPr lang="ru-RU" sz="4500" i="1" dirty="0" smtClean="0"/>
              <a:t>в </a:t>
            </a:r>
            <a:r>
              <a:rPr lang="ru-RU" sz="4500" i="1" dirty="0"/>
              <a:t>1 мин. и более, пульс малый, едва пальпируется. Если не устранить причину ОДН, наступает смерть.</a:t>
            </a:r>
          </a:p>
          <a:p>
            <a:pPr marL="45720" indent="0">
              <a:buNone/>
            </a:pPr>
            <a:endParaRPr lang="ru-RU" sz="3600" b="1" i="1" dirty="0" smtClean="0"/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5636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73"/>
            <a:ext cx="9144000" cy="520907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Степени дыхательной недостаточности</a:t>
            </a:r>
            <a:endParaRPr lang="ru-RU" sz="3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856984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600" b="1" i="1" dirty="0" smtClean="0"/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56918"/>
              </p:ext>
            </p:extLst>
          </p:nvPr>
        </p:nvGraphicFramePr>
        <p:xfrm>
          <a:off x="0" y="620686"/>
          <a:ext cx="9108504" cy="6237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967"/>
                <a:gridCol w="3362369"/>
                <a:gridCol w="3036168"/>
              </a:tblGrid>
              <a:tr h="98125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anose="02050604050505020204" pitchFamily="18" charset="0"/>
                        </a:rPr>
                        <a:t>Степень ДН</a:t>
                      </a:r>
                      <a:endParaRPr lang="ru-RU" sz="28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Bookman Old Style" panose="02050604050505020204" pitchFamily="18" charset="0"/>
                        </a:rPr>
                        <a:t>PaO</a:t>
                      </a:r>
                      <a:r>
                        <a:rPr lang="en-US" sz="2400" dirty="0" smtClean="0"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ru-RU" sz="3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мм рт. ст.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Bookman Old Style" panose="02050604050505020204" pitchFamily="18" charset="0"/>
                        </a:rPr>
                        <a:t>SaO</a:t>
                      </a:r>
                      <a:r>
                        <a:rPr lang="en-US" sz="2800" dirty="0" smtClean="0"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en-US" sz="4000" dirty="0" smtClean="0">
                          <a:latin typeface="Bookman Old Style" panose="02050604050505020204" pitchFamily="18" charset="0"/>
                        </a:rPr>
                        <a:t>, %</a:t>
                      </a:r>
                      <a:endParaRPr lang="ru-RU" sz="40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</a:tr>
              <a:tr h="98125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Bookman Old Style" panose="02050604050505020204" pitchFamily="18" charset="0"/>
                        </a:rPr>
                        <a:t>80 и более</a:t>
                      </a:r>
                      <a:endParaRPr lang="ru-RU" sz="36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95</a:t>
                      </a:r>
                      <a:r>
                        <a:rPr lang="ru-RU" sz="3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 и более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</a:tr>
              <a:tr h="9812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2060"/>
                          </a:solidFill>
                          <a:latin typeface="Country Western" panose="02000000000000000000" pitchFamily="2" charset="0"/>
                        </a:rPr>
                        <a:t>I</a:t>
                      </a:r>
                      <a:endParaRPr lang="ru-RU" sz="4400" dirty="0">
                        <a:solidFill>
                          <a:srgbClr val="002060"/>
                        </a:solidFill>
                        <a:latin typeface="Country Wester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Bookman Old Style" panose="02050604050505020204" pitchFamily="18" charset="0"/>
                        </a:rPr>
                        <a:t>79-60</a:t>
                      </a:r>
                      <a:endParaRPr lang="ru-RU" sz="36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94-90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</a:tr>
              <a:tr h="9812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2060"/>
                          </a:solidFill>
                          <a:latin typeface="Country Western" panose="02000000000000000000" pitchFamily="2" charset="0"/>
                        </a:rPr>
                        <a:t>II</a:t>
                      </a:r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Country Western" panose="02000000000000000000" pitchFamily="2" charset="0"/>
                        </a:rPr>
                        <a:t> </a:t>
                      </a:r>
                      <a:endParaRPr lang="ru-RU" sz="4400" dirty="0">
                        <a:solidFill>
                          <a:srgbClr val="002060"/>
                        </a:solidFill>
                        <a:latin typeface="Country Wester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Bookman Old Style" panose="02050604050505020204" pitchFamily="18" charset="0"/>
                        </a:rPr>
                        <a:t>59-40</a:t>
                      </a:r>
                      <a:endParaRPr lang="ru-RU" sz="36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89-75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</a:tr>
              <a:tr h="9812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2060"/>
                          </a:solidFill>
                          <a:latin typeface="Country Western" panose="02000000000000000000" pitchFamily="2" charset="0"/>
                        </a:rPr>
                        <a:t>III</a:t>
                      </a:r>
                      <a:endParaRPr lang="ru-RU" sz="4400" dirty="0">
                        <a:solidFill>
                          <a:srgbClr val="002060"/>
                        </a:solidFill>
                        <a:latin typeface="Country Wester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Bookman Old Style" panose="02050604050505020204" pitchFamily="18" charset="0"/>
                        </a:rPr>
                        <a:t>менее</a:t>
                      </a:r>
                      <a:r>
                        <a:rPr lang="ru-RU" sz="3600" baseline="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3600" dirty="0" smtClean="0">
                          <a:latin typeface="Bookman Old Style" panose="02050604050505020204" pitchFamily="18" charset="0"/>
                        </a:rPr>
                        <a:t>40</a:t>
                      </a:r>
                      <a:endParaRPr lang="ru-RU" sz="36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менее 75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</a:tr>
              <a:tr h="1331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Респираторная поддержка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Респираторная поддержка</a:t>
                      </a:r>
                    </a:p>
                    <a:p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5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980728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Диагностика дыхательной недостаточности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 догоспитальном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856984" cy="561662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4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сознания.</a:t>
            </a:r>
          </a:p>
          <a:p>
            <a:pPr marL="45720" indent="0">
              <a:buNone/>
            </a:pPr>
            <a:r>
              <a:rPr lang="ru-RU" sz="4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больного.</a:t>
            </a:r>
          </a:p>
          <a:p>
            <a:pPr marL="45720" indent="0">
              <a:buNone/>
            </a:pPr>
            <a:r>
              <a:rPr lang="ru-RU" sz="4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Цвет и другие характеристики кожи и слизистых.</a:t>
            </a:r>
          </a:p>
          <a:p>
            <a:pPr marL="45720" indent="0">
              <a:buNone/>
            </a:pPr>
            <a:r>
              <a:rPr lang="ru-RU" sz="4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дыхания.</a:t>
            </a:r>
          </a:p>
          <a:p>
            <a:pPr marL="45720" indent="0">
              <a:buNone/>
            </a:pPr>
            <a:r>
              <a:rPr lang="ru-RU" sz="4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гемодинамики (включая ЭКГ).</a:t>
            </a:r>
          </a:p>
          <a:p>
            <a:pPr marL="45720" indent="0">
              <a:buNone/>
            </a:pPr>
            <a:r>
              <a:rPr lang="ru-RU" sz="4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Пульсоксиметрия.</a:t>
            </a:r>
          </a:p>
          <a:p>
            <a:pPr marL="45720" indent="0">
              <a:buNone/>
            </a:pPr>
            <a:endParaRPr lang="ru-RU" sz="45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3600" b="1" i="1" dirty="0" smtClean="0"/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657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8928992" cy="669674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BookCTT" pitchFamily="2" charset="0"/>
              </a:rPr>
              <a:t>ОСТРАЯ </a:t>
            </a:r>
            <a:br>
              <a:rPr lang="ru-RU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BookCTT" pitchFamily="2" charset="0"/>
              </a:rPr>
            </a:br>
            <a:r>
              <a:rPr lang="ru-RU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BookCTT" pitchFamily="2" charset="0"/>
              </a:rPr>
              <a:t>ДЫХАТЕЛЬНАЯ НЕДОСТАТОЧНОСТЬ</a:t>
            </a:r>
            <a:r>
              <a:rPr lang="ru-RU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/>
            </a:r>
            <a:br>
              <a:rPr lang="ru-RU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4000" i="1" dirty="0" smtClean="0">
                <a:effectLst/>
                <a:latin typeface="Bookman Old Style" panose="02050604050505020204" pitchFamily="18" charset="0"/>
              </a:rPr>
              <a:t>Патологическое </a:t>
            </a:r>
            <a:r>
              <a:rPr lang="ru-RU" sz="4000" i="1" dirty="0">
                <a:effectLst/>
                <a:latin typeface="Bookman Old Style" panose="02050604050505020204" pitchFamily="18" charset="0"/>
              </a:rPr>
              <a:t>состояние, при котором нормальная функция аппарата внешнего дыхания </a:t>
            </a:r>
            <a:r>
              <a:rPr lang="ru-RU" sz="4000" i="1" dirty="0" smtClean="0">
                <a:effectLst/>
                <a:latin typeface="Bookman Old Style" panose="02050604050505020204" pitchFamily="18" charset="0"/>
              </a:rPr>
              <a:t>не </a:t>
            </a:r>
            <a:r>
              <a:rPr lang="ru-RU" sz="4000" i="1" dirty="0">
                <a:effectLst/>
                <a:latin typeface="Bookman Old Style" panose="02050604050505020204" pitchFamily="18" charset="0"/>
              </a:rPr>
              <a:t>обеспечивает необходимый </a:t>
            </a:r>
            <a:r>
              <a:rPr lang="ru-RU" sz="4000" i="1" dirty="0" smtClean="0">
                <a:effectLst/>
                <a:latin typeface="Bookman Old Style" panose="02050604050505020204" pitchFamily="18" charset="0"/>
              </a:rPr>
              <a:t>газообмен</a:t>
            </a:r>
            <a:r>
              <a:rPr lang="ru-RU" sz="4000" b="0" i="1" dirty="0" smtClean="0">
                <a:effectLst/>
                <a:latin typeface="Bookman Old Style" panose="02050604050505020204" pitchFamily="18" charset="0"/>
              </a:rPr>
              <a:t>. </a:t>
            </a:r>
            <a:r>
              <a:rPr lang="ru-RU" sz="3600" dirty="0" smtClean="0">
                <a:effectLst/>
                <a:latin typeface="Bookman Old Style" panose="02050604050505020204" pitchFamily="18" charset="0"/>
              </a:rPr>
              <a:t/>
            </a:r>
            <a:br>
              <a:rPr lang="ru-RU" sz="3600" dirty="0" smtClean="0">
                <a:effectLst/>
                <a:latin typeface="Bookman Old Style" panose="02050604050505020204" pitchFamily="18" charset="0"/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или</a:t>
            </a:r>
            <a:r>
              <a:rPr lang="ru-RU" sz="4000" dirty="0" smtClean="0">
                <a:effectLst/>
                <a:latin typeface="Bookman Old Style" panose="02050604050505020204" pitchFamily="18" charset="0"/>
              </a:rPr>
              <a:t> </a:t>
            </a:r>
            <a:br>
              <a:rPr lang="ru-RU" sz="4000" dirty="0" smtClean="0">
                <a:effectLst/>
                <a:latin typeface="Bookman Old Style" panose="02050604050505020204" pitchFamily="18" charset="0"/>
              </a:rPr>
            </a:br>
            <a:r>
              <a:rPr lang="ru-RU" sz="4000" i="1" dirty="0">
                <a:effectLst/>
                <a:latin typeface="Bookman Old Style" panose="02050604050505020204" pitchFamily="18" charset="0"/>
              </a:rPr>
              <a:t>Н</a:t>
            </a:r>
            <a:r>
              <a:rPr lang="ru-RU" sz="4000" i="1" dirty="0" smtClean="0">
                <a:effectLst/>
                <a:latin typeface="Bookman Old Style" panose="02050604050505020204" pitchFamily="18" charset="0"/>
              </a:rPr>
              <a:t>еспособность организма обеспечить оксигенацию тканей в зависимости от его потребности 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8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980728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Диагностика дыхательной недостаточности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 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856984" cy="5616624"/>
          </a:xfrm>
        </p:spPr>
        <p:txBody>
          <a:bodyPr>
            <a:normAutofit fontScale="85000" lnSpcReduction="20000"/>
          </a:bodyPr>
          <a:lstStyle/>
          <a:p>
            <a:pPr marL="534988" indent="-488950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Перечисленное ранее.</a:t>
            </a:r>
          </a:p>
          <a:p>
            <a:pPr marL="534988" indent="-488950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исследования: 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общеклинические, 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биохимические,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гематологические, 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серологические,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иммунологические,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цитологические,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гистологические,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бактериологические (включая ПЦР, ИФА).</a:t>
            </a:r>
          </a:p>
          <a:p>
            <a:pPr marL="534988" indent="-48895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исследования: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Ro-</a:t>
            </a: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исследования, КТ, МРТ, УЗИ,</a:t>
            </a:r>
          </a:p>
          <a:p>
            <a:pPr marL="719138" indent="-366713">
              <a:buFont typeface="Arial" panose="020B0604020202020204" pitchFamily="34" charset="0"/>
              <a:buChar char="•"/>
            </a:pP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внешнего дыхания</a:t>
            </a:r>
          </a:p>
          <a:p>
            <a:pPr marL="45720" indent="0">
              <a:buNone/>
            </a:pPr>
            <a:endParaRPr lang="ru-RU" sz="45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3600" b="1" i="1" dirty="0" smtClean="0"/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5177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Неотложная помощь на догоспитальном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836712"/>
            <a:ext cx="9144000" cy="5832648"/>
          </a:xfrm>
        </p:spPr>
        <p:txBody>
          <a:bodyPr>
            <a:normAutofit/>
          </a:bodyPr>
          <a:lstStyle/>
          <a:p>
            <a:pPr marL="4603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Mincho Pro H" pitchFamily="18" charset="-128"/>
                <a:ea typeface="Kozuka Mincho Pro H" pitchFamily="18" charset="-128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Mincho Pro H" pitchFamily="18" charset="-128"/>
                <a:ea typeface="Kozuka Mincho Pro H" pitchFamily="18" charset="-128"/>
                <a:cs typeface="Times New Roman" panose="02020603050405020304" pitchFamily="18" charset="0"/>
              </a:rPr>
              <a:t>.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ntry Wester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ПРОХОДИМОСТИ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ДП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(устранение западения языка): 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809625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Тройной приём: </a:t>
            </a:r>
          </a:p>
          <a:p>
            <a:pPr marL="809625" indent="-4492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254125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разогнуть голову, </a:t>
            </a:r>
          </a:p>
          <a:p>
            <a:pPr marL="809625" indent="-4492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254125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выдвинуть нижнюю челюсть,</a:t>
            </a:r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4492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254125" algn="l"/>
              </a:tabLst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открыть рот</a:t>
            </a: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09625" indent="-809625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наличие (отсутствие) дыхания:</a:t>
            </a:r>
          </a:p>
          <a:p>
            <a:pPr marL="809625" indent="-4492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считать от 1 до 10,</a:t>
            </a:r>
          </a:p>
          <a:p>
            <a:pPr marL="809625" indent="-449263">
              <a:buFont typeface="Wingdings" panose="05000000000000000000" pitchFamily="2" charset="2"/>
              <a:buChar char="ü"/>
            </a:pP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«вижу, слышу, ощущаю».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3600" b="1" i="1" dirty="0" smtClean="0"/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627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Неотложная помощь на догоспитальном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856984" cy="5832648"/>
          </a:xfrm>
        </p:spPr>
        <p:txBody>
          <a:bodyPr>
            <a:normAutofit/>
          </a:bodyPr>
          <a:lstStyle/>
          <a:p>
            <a:pPr marL="46038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 ОТСУТСТВУЕТ!</a:t>
            </a:r>
          </a:p>
          <a:p>
            <a:pPr marL="0" indent="0" algn="ctr">
              <a:buNone/>
              <a:tabLst>
                <a:tab pos="534988" algn="l"/>
              </a:tabLst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ИВЛ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методом: </a:t>
            </a:r>
          </a:p>
          <a:p>
            <a:pPr marL="534988" indent="-260350">
              <a:buFont typeface="Arial" panose="020B0604020202020204" pitchFamily="34" charset="0"/>
              <a:buChar char="•"/>
              <a:tabLst>
                <a:tab pos="534988" algn="l"/>
              </a:tabLst>
            </a:pPr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Рот ко рту (</a:t>
            </a: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защитные мембраны!)</a:t>
            </a:r>
          </a:p>
          <a:p>
            <a:pPr marL="534988" indent="-260350">
              <a:buFont typeface="Arial" panose="020B0604020202020204" pitchFamily="34" charset="0"/>
              <a:buChar char="•"/>
              <a:tabLst>
                <a:tab pos="534988" algn="l"/>
              </a:tabLst>
            </a:pPr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Аппаратом ИВЛ ручным</a:t>
            </a:r>
          </a:p>
          <a:p>
            <a:pPr marL="534988" indent="-260350">
              <a:buFont typeface="Arial" panose="020B0604020202020204" pitchFamily="34" charset="0"/>
              <a:buChar char="•"/>
              <a:tabLst>
                <a:tab pos="534988" algn="l"/>
              </a:tabLst>
            </a:pPr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Аппаратом ИВЛ автоматическим</a:t>
            </a:r>
          </a:p>
          <a:p>
            <a:pPr marL="274638" indent="0">
              <a:buNone/>
              <a:tabLst>
                <a:tab pos="534988" algn="l"/>
              </a:tabLst>
            </a:pPr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ИВЛ:</a:t>
            </a:r>
          </a:p>
          <a:p>
            <a:pPr marL="274638" indent="0">
              <a:buNone/>
              <a:tabLst>
                <a:tab pos="534988" algn="l"/>
              </a:tabLst>
            </a:pP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ЧДД - 16-20/мин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- 400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600 мл.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638" indent="0">
              <a:buNone/>
              <a:tabLst>
                <a:tab pos="534988" algn="l"/>
              </a:tabLst>
            </a:pPr>
            <a:endParaRPr lang="ru-RU" sz="36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85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856984" cy="5832648"/>
          </a:xfrm>
        </p:spPr>
        <p:txBody>
          <a:bodyPr>
            <a:normAutofit lnSpcReduction="10000"/>
          </a:bodyPr>
          <a:lstStyle/>
          <a:p>
            <a:pPr marL="4603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ИСПОЛЬЗОВАТЬ ПРОТЕКТОРЫ </a:t>
            </a: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ДП</a:t>
            </a:r>
            <a:r>
              <a:rPr lang="ru-RU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19138" indent="-3667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3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орофарингеальный</a:t>
            </a:r>
            <a:r>
              <a:rPr lang="ru-RU" sz="3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воздуховод,</a:t>
            </a:r>
          </a:p>
          <a:p>
            <a:pPr marL="719138" indent="-3667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ларингеальная маска,</a:t>
            </a:r>
          </a:p>
          <a:p>
            <a:pPr marL="719138" indent="-3667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комбинированная </a:t>
            </a:r>
            <a:r>
              <a:rPr lang="ru-RU" sz="3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пищеводно-трахеальная трубка</a:t>
            </a: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719138" indent="-3667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воздуховод </a:t>
            </a:r>
            <a:r>
              <a:rPr lang="en-US" sz="33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-gel</a:t>
            </a: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719138" indent="-3667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эндотрахеальная трубка,</a:t>
            </a:r>
          </a:p>
          <a:p>
            <a:pPr marL="719138" indent="-3667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коникотомия.</a:t>
            </a:r>
          </a:p>
          <a:p>
            <a:pPr marL="46038" indent="0" algn="ctr">
              <a:buNone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ПОДКЛЮЧИТЬ КИСЛОРОД </a:t>
            </a:r>
          </a:p>
          <a:p>
            <a:pPr marL="46038" indent="0">
              <a:buNone/>
            </a:pP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к </a:t>
            </a:r>
            <a:r>
              <a:rPr lang="ru-RU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 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ИВЛ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8 - 10 л/мин.</a:t>
            </a:r>
            <a:endParaRPr lang="ru-RU" sz="4200" b="1" i="1" dirty="0"/>
          </a:p>
          <a:p>
            <a:pPr marL="719138" indent="-366713">
              <a:buFont typeface="Arial" panose="020B0604020202020204" pitchFamily="34" charset="0"/>
              <a:buChar char="•"/>
            </a:pPr>
            <a:endParaRPr lang="ru-RU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indent="0">
              <a:buNone/>
            </a:pPr>
            <a:endParaRPr lang="ru-RU" sz="31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366713">
              <a:buFont typeface="Arial" panose="020B0604020202020204" pitchFamily="34" charset="0"/>
              <a:buChar char="•"/>
            </a:pPr>
            <a:endParaRPr lang="ru-RU" sz="45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3600" b="1" i="1" dirty="0" smtClean="0"/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Неотложная помощь на догоспитальном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557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Неотложная помощь на догоспитальном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836712"/>
            <a:ext cx="9108504" cy="5832648"/>
          </a:xfrm>
        </p:spPr>
        <p:txBody>
          <a:bodyPr>
            <a:normAutofit fontScale="92500" lnSpcReduction="10000"/>
          </a:bodyPr>
          <a:lstStyle/>
          <a:p>
            <a:pPr marL="46038" indent="0" algn="ctr">
              <a:buNone/>
            </a:pPr>
            <a:r>
              <a:rPr lang="ru-RU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 ПРИСУТСТВУЕТ! 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УДЕРЖИВАТЬ </a:t>
            </a: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ГОЛОВУ РУКАМИ,   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ПОМЕСТИТЬ БОЛЬНОГО   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В БОКОВОЕ СТАБИЛЬНОЕ 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ПОЛОЖЕНИЕ </a:t>
            </a:r>
            <a:r>
              <a:rPr lang="ru-RU" sz="35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(ПРИ ОТСУТСТВИИ 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ПОВРЕЖДЕНИЙ!)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ПРОТЕКТОРЫ </a:t>
            </a:r>
            <a:r>
              <a:rPr lang="ru-RU" sz="5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ДП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ПОДКЛЮЧИТЬ КИСЛОРОД </a:t>
            </a:r>
            <a:endParaRPr lang="ru-RU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indent="0">
              <a:buNone/>
            </a:pPr>
            <a:endParaRPr lang="ru-RU" sz="31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366713">
              <a:buFont typeface="Arial" panose="020B0604020202020204" pitchFamily="34" charset="0"/>
              <a:buChar char="•"/>
            </a:pPr>
            <a:endParaRPr lang="ru-RU" sz="45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3600" b="1" i="1" dirty="0" smtClean="0"/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3141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Неотложная помощь на догоспитальном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46038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КИСЛОРОДОТЕРАПИЯ</a:t>
            </a:r>
          </a:p>
          <a:p>
            <a:pPr marL="46038" indent="0">
              <a:buNone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Концентраторы кислорода: от 2 до 10 л/мин.</a:t>
            </a:r>
          </a:p>
          <a:p>
            <a:pPr marL="46038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жидкость,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ёмкостях от 10 тонн.</a:t>
            </a:r>
          </a:p>
          <a:p>
            <a:pPr marL="46038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 –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газ,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баллонах: 1,4 – 10 - 40 литров под давлением 150 атм.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баллоне = </a:t>
            </a: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бъём балл.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подачи О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определяется в  л/мин.</a:t>
            </a: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Минутная вентиляция (л/мин) = Объём вдоха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ЧДД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будет получать 100%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если его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МВЛ = скорости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159829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Неотложная помощь на догоспитальном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20688"/>
            <a:ext cx="8856984" cy="6048672"/>
          </a:xfrm>
        </p:spPr>
        <p:txBody>
          <a:bodyPr>
            <a:normAutofit fontScale="92500" lnSpcReduction="10000"/>
          </a:bodyPr>
          <a:lstStyle/>
          <a:p>
            <a:pPr marL="46038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КИСЛОРОДОТЕРАПИЯ</a:t>
            </a:r>
          </a:p>
          <a:p>
            <a:pPr marL="46038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Ингаляция 100% О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– кратковременно, на период критического состояния.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46038" indent="0">
              <a:buNone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Ингаляция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40 - 60% О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длительно, несколько суток.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46038" indent="0">
              <a:buNone/>
            </a:pPr>
            <a:r>
              <a:rPr lang="ru-RU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подачи кислорода:</a:t>
            </a:r>
          </a:p>
          <a:p>
            <a:pPr marL="503238" indent="-4572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носовые канюли,</a:t>
            </a:r>
          </a:p>
          <a:p>
            <a:pPr marL="503238" indent="-4572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носовые катетеры,</a:t>
            </a:r>
          </a:p>
          <a:p>
            <a:pPr marL="503238" indent="-4572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лицевая маска (маска с дыхательным мешком),</a:t>
            </a:r>
          </a:p>
          <a:p>
            <a:pPr marL="503238" indent="-4572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головной кислородный тент,</a:t>
            </a:r>
          </a:p>
          <a:p>
            <a:pPr marL="503238" indent="-4572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кислородная палатка (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кювез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</a:p>
          <a:p>
            <a:pPr marL="503238" indent="-4572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барокамера,</a:t>
            </a:r>
          </a:p>
          <a:p>
            <a:pPr marL="503238" indent="-4572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внеорганная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оксигенация крови.</a:t>
            </a:r>
          </a:p>
          <a:p>
            <a:pPr marL="45720" indent="0">
              <a:buNone/>
            </a:pPr>
            <a:endParaRPr lang="ru-RU" sz="3600" b="1" i="1" dirty="0" smtClean="0"/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9916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4868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Неотложная помощь на догоспитальном этапе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92696"/>
            <a:ext cx="8856984" cy="6048672"/>
          </a:xfrm>
        </p:spPr>
        <p:txBody>
          <a:bodyPr>
            <a:normAutofit/>
          </a:bodyPr>
          <a:lstStyle/>
          <a:p>
            <a:pPr marL="46038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ОСНОВНОЙ ПРИЧИНЫ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</a:t>
            </a:r>
          </a:p>
          <a:p>
            <a:pPr marL="617538" indent="-571500" defTabSz="896938"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Устранение механического препятствия.</a:t>
            </a:r>
          </a:p>
          <a:p>
            <a:pPr marL="720725" indent="-674688"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Снятие </a:t>
            </a:r>
            <a:r>
              <a:rPr lang="ru-RU" sz="3600" b="1" i="1" dirty="0" err="1" smtClean="0"/>
              <a:t>бронхоспазма</a:t>
            </a:r>
            <a:r>
              <a:rPr lang="ru-RU" sz="3600" b="1" i="1" dirty="0"/>
              <a:t>.</a:t>
            </a:r>
            <a:endParaRPr lang="ru-RU" sz="3600" b="1" i="1" dirty="0" smtClean="0"/>
          </a:p>
          <a:p>
            <a:pPr marL="720725" indent="-674688"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Купирование отёка слизистой.</a:t>
            </a:r>
          </a:p>
          <a:p>
            <a:pPr marL="720725" indent="-674688"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Лечение поражения лёгких и т.д</a:t>
            </a:r>
            <a:r>
              <a:rPr lang="ru-RU" sz="3600" b="1" i="1" dirty="0" smtClean="0"/>
              <a:t>.</a:t>
            </a:r>
            <a:endParaRPr lang="ru-RU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32905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 вдоха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 anchor="ctr">
            <a:noAutofit/>
          </a:bodyPr>
          <a:lstStyle/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накопление </a:t>
            </a:r>
            <a:r>
              <a:rPr lang="ru-RU" sz="34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СО2</a:t>
            </a:r>
            <a:r>
              <a:rPr lang="ru-RU" sz="3400" b="1" dirty="0" smtClean="0">
                <a:solidFill>
                  <a:srgbClr val="7030A0"/>
                </a:solidFill>
              </a:rPr>
              <a:t> в крови;</a:t>
            </a:r>
          </a:p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стимуляция (</a:t>
            </a:r>
            <a:r>
              <a:rPr lang="ru-RU" sz="3400" b="1" dirty="0" err="1" smtClean="0">
                <a:solidFill>
                  <a:srgbClr val="7030A0"/>
                </a:solidFill>
              </a:rPr>
              <a:t>возбужд</a:t>
            </a:r>
            <a:r>
              <a:rPr lang="ru-RU" sz="3400" b="1" dirty="0" smtClean="0">
                <a:solidFill>
                  <a:srgbClr val="7030A0"/>
                </a:solidFill>
              </a:rPr>
              <a:t>.) дых. </a:t>
            </a:r>
            <a:r>
              <a:rPr lang="ru-RU" sz="3400" b="1" dirty="0" smtClean="0">
                <a:solidFill>
                  <a:srgbClr val="7030A0"/>
                </a:solidFill>
              </a:rPr>
              <a:t>центра;</a:t>
            </a:r>
          </a:p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движение импульса к </a:t>
            </a:r>
            <a:r>
              <a:rPr lang="ru-RU" sz="3400" b="1" dirty="0" err="1" smtClean="0">
                <a:solidFill>
                  <a:srgbClr val="7030A0"/>
                </a:solidFill>
              </a:rPr>
              <a:t>дыхат</a:t>
            </a:r>
            <a:r>
              <a:rPr lang="ru-RU" sz="3400" b="1" dirty="0" smtClean="0">
                <a:solidFill>
                  <a:srgbClr val="7030A0"/>
                </a:solidFill>
              </a:rPr>
              <a:t>. </a:t>
            </a:r>
            <a:r>
              <a:rPr lang="ru-RU" sz="3400" b="1" dirty="0" smtClean="0">
                <a:solidFill>
                  <a:srgbClr val="7030A0"/>
                </a:solidFill>
              </a:rPr>
              <a:t>мышцам;</a:t>
            </a:r>
          </a:p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сокращение </a:t>
            </a:r>
            <a:r>
              <a:rPr lang="ru-RU" sz="3400" b="1" dirty="0" err="1" smtClean="0">
                <a:solidFill>
                  <a:srgbClr val="7030A0"/>
                </a:solidFill>
              </a:rPr>
              <a:t>межрёб</a:t>
            </a:r>
            <a:r>
              <a:rPr lang="ru-RU" sz="3400" b="1" dirty="0" smtClean="0">
                <a:solidFill>
                  <a:srgbClr val="7030A0"/>
                </a:solidFill>
              </a:rPr>
              <a:t>. </a:t>
            </a:r>
            <a:r>
              <a:rPr lang="ru-RU" sz="3400" b="1" dirty="0" smtClean="0">
                <a:solidFill>
                  <a:srgbClr val="7030A0"/>
                </a:solidFill>
              </a:rPr>
              <a:t>мышц </a:t>
            </a:r>
            <a:r>
              <a:rPr lang="ru-RU" sz="3400" b="1" dirty="0">
                <a:solidFill>
                  <a:srgbClr val="7030A0"/>
                </a:solidFill>
              </a:rPr>
              <a:t>и </a:t>
            </a:r>
            <a:r>
              <a:rPr lang="ru-RU" sz="3400" b="1" dirty="0" err="1" smtClean="0">
                <a:solidFill>
                  <a:srgbClr val="7030A0"/>
                </a:solidFill>
              </a:rPr>
              <a:t>д</a:t>
            </a:r>
            <a:r>
              <a:rPr lang="ru-RU" sz="3400" b="1" dirty="0" err="1" smtClean="0">
                <a:solidFill>
                  <a:srgbClr val="7030A0"/>
                </a:solidFill>
              </a:rPr>
              <a:t>иафр</a:t>
            </a:r>
            <a:r>
              <a:rPr lang="ru-RU" sz="3400" b="1" dirty="0" smtClean="0">
                <a:solidFill>
                  <a:srgbClr val="7030A0"/>
                </a:solidFill>
              </a:rPr>
              <a:t>.;</a:t>
            </a:r>
            <a:endParaRPr lang="ru-RU" sz="3400" b="1" dirty="0" smtClean="0">
              <a:solidFill>
                <a:srgbClr val="7030A0"/>
              </a:solidFill>
            </a:endParaRPr>
          </a:p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увеличение объёма грудной полости;</a:t>
            </a:r>
          </a:p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снижение давления в </a:t>
            </a:r>
            <a:r>
              <a:rPr lang="ru-RU" sz="3400" b="1" dirty="0" smtClean="0">
                <a:solidFill>
                  <a:srgbClr val="7030A0"/>
                </a:solidFill>
              </a:rPr>
              <a:t>плевр. </a:t>
            </a:r>
            <a:r>
              <a:rPr lang="ru-RU" sz="3400" b="1" dirty="0" smtClean="0">
                <a:solidFill>
                  <a:srgbClr val="7030A0"/>
                </a:solidFill>
              </a:rPr>
              <a:t>полости;</a:t>
            </a:r>
          </a:p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растяжение лёгких (</a:t>
            </a:r>
            <a:r>
              <a:rPr lang="ru-RU" sz="3400" b="1" dirty="0" err="1" smtClean="0">
                <a:solidFill>
                  <a:srgbClr val="7030A0"/>
                </a:solidFill>
              </a:rPr>
              <a:t>увелич</a:t>
            </a:r>
            <a:r>
              <a:rPr lang="ru-RU" sz="3400" b="1" dirty="0" smtClean="0">
                <a:solidFill>
                  <a:srgbClr val="7030A0"/>
                </a:solidFill>
              </a:rPr>
              <a:t> </a:t>
            </a:r>
            <a:r>
              <a:rPr lang="ru-RU" sz="3400" b="1" dirty="0" smtClean="0">
                <a:solidFill>
                  <a:srgbClr val="7030A0"/>
                </a:solidFill>
              </a:rPr>
              <a:t>объёма);</a:t>
            </a:r>
          </a:p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снижение давления в дыхательных путях (трахея, бронхи);</a:t>
            </a:r>
          </a:p>
          <a:p>
            <a:pPr marL="44450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rgbClr val="7030A0"/>
                </a:solidFill>
              </a:rPr>
              <a:t>всасывание </a:t>
            </a:r>
            <a:r>
              <a:rPr lang="ru-RU" sz="3400" b="1" dirty="0" smtClean="0">
                <a:solidFill>
                  <a:srgbClr val="7030A0"/>
                </a:solidFill>
              </a:rPr>
              <a:t>воздуха </a:t>
            </a:r>
            <a:r>
              <a:rPr lang="ru-RU" sz="3400" b="1" dirty="0" smtClean="0">
                <a:solidFill>
                  <a:srgbClr val="7030A0"/>
                </a:solidFill>
              </a:rPr>
              <a:t>в </a:t>
            </a:r>
            <a:r>
              <a:rPr lang="ru-RU" sz="34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ДП</a:t>
            </a:r>
            <a:r>
              <a:rPr lang="ru-RU" sz="3400" b="1" dirty="0" smtClean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0652"/>
            <a:ext cx="6512511" cy="559332"/>
          </a:xfrm>
          <a:effectLst/>
        </p:spPr>
        <p:txBody>
          <a:bodyPr anchor="ctr"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Кислород в организме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покое человек потребляет 250 мл/мин.</a:t>
            </a:r>
          </a:p>
          <a:p>
            <a:pPr marL="446088" indent="-446088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Содержание </a:t>
            </a:r>
            <a:r>
              <a:rPr lang="ru-RU" sz="2800" b="1" dirty="0">
                <a:solidFill>
                  <a:srgbClr val="7030A0"/>
                </a:solidFill>
              </a:rPr>
              <a:t>кислорода в </a:t>
            </a:r>
            <a:r>
              <a:rPr lang="ru-RU" sz="2800" b="1" dirty="0" smtClean="0">
                <a:solidFill>
                  <a:srgbClr val="7030A0"/>
                </a:solidFill>
              </a:rPr>
              <a:t>крови: </a:t>
            </a:r>
          </a:p>
          <a:p>
            <a:pPr marL="620713" indent="-350838">
              <a:buFont typeface="Arial" panose="020B0604020202020204" pitchFamily="34" charset="0"/>
              <a:buChar char="•"/>
            </a:pPr>
            <a:r>
              <a:rPr lang="ru-RU" sz="2400" dirty="0" smtClean="0"/>
              <a:t>при дыхании воздухом   - 850 </a:t>
            </a:r>
            <a:r>
              <a:rPr lang="ru-RU" sz="2400" dirty="0"/>
              <a:t>мл., </a:t>
            </a:r>
            <a:endParaRPr lang="ru-RU" sz="2400" dirty="0" smtClean="0"/>
          </a:p>
          <a:p>
            <a:pPr marL="620713" indent="-350838">
              <a:buFont typeface="Arial" panose="020B0604020202020204" pitchFamily="34" charset="0"/>
              <a:buChar char="•"/>
            </a:pPr>
            <a:r>
              <a:rPr lang="ru-RU" sz="2400" dirty="0" smtClean="0"/>
              <a:t>при </a:t>
            </a:r>
            <a:r>
              <a:rPr lang="ru-RU" sz="2400" dirty="0"/>
              <a:t>дыхании 100%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ru-RU" sz="2400" dirty="0" smtClean="0"/>
              <a:t>- 950 </a:t>
            </a:r>
            <a:r>
              <a:rPr lang="ru-RU" sz="2400" dirty="0"/>
              <a:t>мл. </a:t>
            </a:r>
            <a:endParaRPr lang="ru-RU" sz="2400" dirty="0" smtClean="0"/>
          </a:p>
          <a:p>
            <a:pPr marL="446088" indent="-446088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Запасы </a:t>
            </a:r>
            <a:r>
              <a:rPr lang="ru-RU" sz="2800" b="1" dirty="0">
                <a:solidFill>
                  <a:srgbClr val="7030A0"/>
                </a:solidFill>
              </a:rPr>
              <a:t>кислорода в </a:t>
            </a:r>
            <a:r>
              <a:rPr lang="ru-RU" sz="2800" b="1" dirty="0" smtClean="0">
                <a:solidFill>
                  <a:srgbClr val="7030A0"/>
                </a:solidFill>
              </a:rPr>
              <a:t>лёгких: </a:t>
            </a:r>
          </a:p>
          <a:p>
            <a:pPr marL="620713" indent="-350838">
              <a:buFont typeface="Arial" panose="020B0604020202020204" pitchFamily="34" charset="0"/>
              <a:buChar char="•"/>
            </a:pPr>
            <a:r>
              <a:rPr lang="ru-RU" sz="2400" dirty="0" smtClean="0"/>
              <a:t>при </a:t>
            </a:r>
            <a:r>
              <a:rPr lang="ru-RU" sz="2400" dirty="0"/>
              <a:t>дыхании воздухом </a:t>
            </a:r>
            <a:r>
              <a:rPr lang="ru-RU" sz="2400" dirty="0" smtClean="0"/>
              <a:t>- 450 </a:t>
            </a:r>
            <a:r>
              <a:rPr lang="ru-RU" sz="2400" dirty="0"/>
              <a:t>мл</a:t>
            </a:r>
            <a:r>
              <a:rPr lang="ru-RU" sz="2400" dirty="0" smtClean="0"/>
              <a:t>, </a:t>
            </a:r>
          </a:p>
          <a:p>
            <a:pPr marL="620713" indent="-350838">
              <a:buFont typeface="Arial" panose="020B0604020202020204" pitchFamily="34" charset="0"/>
              <a:buChar char="•"/>
            </a:pPr>
            <a:r>
              <a:rPr lang="ru-RU" sz="2400" dirty="0" smtClean="0"/>
              <a:t>при </a:t>
            </a:r>
            <a:r>
              <a:rPr lang="ru-RU" sz="2400" dirty="0"/>
              <a:t>дыхании </a:t>
            </a:r>
            <a:r>
              <a:rPr lang="ru-RU" sz="2400" dirty="0" smtClean="0"/>
              <a:t>100%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ru-RU" sz="2400" dirty="0" smtClean="0"/>
              <a:t>   - 3000 </a:t>
            </a:r>
            <a:r>
              <a:rPr lang="ru-RU" sz="2400" dirty="0"/>
              <a:t>мл. </a:t>
            </a:r>
            <a:endParaRPr lang="ru-RU" sz="2400" dirty="0" smtClean="0"/>
          </a:p>
          <a:p>
            <a:pPr marL="446088" indent="-446088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В растворенном состоянии </a:t>
            </a:r>
            <a:r>
              <a:rPr lang="ru-RU" sz="2400" dirty="0" smtClean="0"/>
              <a:t>- 250-300 мл. </a:t>
            </a:r>
          </a:p>
          <a:p>
            <a:pPr marL="446088" indent="-446088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бщие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запасы кислорода в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организме:</a:t>
            </a:r>
          </a:p>
          <a:p>
            <a:pPr marL="620713" indent="-350838">
              <a:buFont typeface="Arial" panose="020B0604020202020204" pitchFamily="34" charset="0"/>
              <a:buChar char="•"/>
            </a:pPr>
            <a:r>
              <a:rPr lang="ru-RU" sz="2800" dirty="0"/>
              <a:t>при дыхании </a:t>
            </a:r>
            <a:r>
              <a:rPr lang="ru-RU" sz="2800" dirty="0" smtClean="0"/>
              <a:t>воздухом </a:t>
            </a:r>
            <a:r>
              <a:rPr lang="ru-RU" sz="2800" dirty="0" smtClean="0"/>
              <a:t>–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</a:t>
            </a:r>
            <a:r>
              <a:rPr lang="ru-RU" sz="2800" dirty="0" smtClean="0"/>
              <a:t>, </a:t>
            </a:r>
            <a:r>
              <a:rPr lang="ru-RU" sz="2800" dirty="0" smtClean="0"/>
              <a:t>т.е. на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мин. </a:t>
            </a:r>
          </a:p>
          <a:p>
            <a:pPr marL="620713" indent="-350838">
              <a:buFont typeface="Arial" panose="020B0604020202020204" pitchFamily="34" charset="0"/>
              <a:buChar char="•"/>
            </a:pPr>
            <a:r>
              <a:rPr lang="ru-RU" sz="2800" dirty="0" smtClean="0"/>
              <a:t>при дыхании </a:t>
            </a:r>
            <a:r>
              <a:rPr lang="ru-RU" sz="2800" dirty="0"/>
              <a:t>100% 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ru-RU" sz="2800" dirty="0" smtClean="0"/>
              <a:t>  -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4-х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</a:t>
            </a:r>
            <a:r>
              <a:rPr lang="ru-RU" sz="2800" dirty="0" smtClean="0"/>
              <a:t>, </a:t>
            </a:r>
            <a:r>
              <a:rPr lang="ru-RU" sz="2800" dirty="0" smtClean="0"/>
              <a:t>т.е. на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мин.</a:t>
            </a:r>
          </a:p>
        </p:txBody>
      </p:sp>
    </p:spTree>
    <p:extLst>
      <p:ext uri="{BB962C8B-B14F-4D97-AF65-F5344CB8AC3E}">
        <p14:creationId xmlns:p14="http://schemas.microsoft.com/office/powerpoint/2010/main" val="2734065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7" y="10840"/>
            <a:ext cx="9129133" cy="648072"/>
          </a:xfrm>
          <a:effectLst/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Движение кислорода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539750" indent="-493713">
              <a:buFont typeface="Wingdings" panose="05000000000000000000" pitchFamily="2" charset="2"/>
              <a:buChar char="Ø"/>
            </a:pP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из атмосферы через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ВДП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 бронхи и </a:t>
            </a:r>
            <a:r>
              <a:rPr lang="ru-RU" sz="35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альвеолы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;</a:t>
            </a:r>
          </a:p>
          <a:p>
            <a:pPr marL="539750" indent="-493713">
              <a:buFont typeface="Wingdings" panose="05000000000000000000" pitchFamily="2" charset="2"/>
              <a:buChar char="Ø"/>
            </a:pP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далее, через интерстициальную ткань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и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стенку капилляра в эритроцит, где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связывается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 </a:t>
            </a:r>
            <a:r>
              <a:rPr lang="en-US" sz="3500" b="1" dirty="0" err="1" smtClean="0">
                <a:solidFill>
                  <a:srgbClr val="7030A0"/>
                </a:solidFill>
                <a:latin typeface="Bookman Old Style" panose="02050604050505020204" pitchFamily="18" charset="0"/>
              </a:rPr>
              <a:t>Hb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(</a:t>
            </a:r>
            <a:r>
              <a:rPr lang="ru-RU" sz="35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часть </a:t>
            </a:r>
            <a:r>
              <a:rPr lang="ru-RU" sz="36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О</a:t>
            </a:r>
            <a:r>
              <a:rPr lang="ru-RU" sz="2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2 </a:t>
            </a:r>
            <a:r>
              <a:rPr lang="ru-RU" sz="35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растворяется </a:t>
            </a:r>
            <a:r>
              <a:rPr lang="ru-RU" sz="35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 жидкой части крови)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;</a:t>
            </a:r>
          </a:p>
          <a:p>
            <a:pPr marL="539750" indent="-493713">
              <a:buFont typeface="Wingdings" panose="05000000000000000000" pitchFamily="2" charset="2"/>
              <a:buChar char="Ø"/>
            </a:pP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кровь доставляет </a:t>
            </a:r>
            <a:r>
              <a:rPr lang="ru-RU" sz="35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О</a:t>
            </a:r>
            <a:r>
              <a:rPr lang="ru-RU" sz="24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2</a:t>
            </a:r>
            <a:r>
              <a:rPr lang="ru-RU" sz="35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к тканям;</a:t>
            </a:r>
            <a:endParaRPr lang="ru-RU" sz="3500" b="1" dirty="0" smtClean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marL="539750" indent="-493713">
              <a:buFont typeface="Wingdings" panose="05000000000000000000" pitchFamily="2" charset="2"/>
              <a:buChar char="Ø"/>
            </a:pP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усвоение </a:t>
            </a:r>
            <a:r>
              <a:rPr lang="ru-RU" sz="35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О</a:t>
            </a:r>
            <a:r>
              <a:rPr lang="ru-RU" sz="24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2</a:t>
            </a:r>
            <a:r>
              <a:rPr lang="ru-RU" sz="35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тканями </a:t>
            </a:r>
            <a:r>
              <a:rPr lang="ru-RU" sz="35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 помощью ферментов.</a:t>
            </a:r>
            <a:endParaRPr lang="ru-RU" sz="3500" b="1" dirty="0" smtClean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endParaRPr lang="ru-RU" sz="3500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671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6512511" cy="648072"/>
          </a:xfrm>
          <a:effectLst/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Движение кислорода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856984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026" name="Picture 2" descr="D:\Скаченное из инета\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613"/>
            <a:ext cx="9108504" cy="620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494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Основные причины  нарушения дыхания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Вентиляционная ОДН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536575" indent="-536575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Недостаток кислорода во вдыхаемой смеси.</a:t>
            </a:r>
          </a:p>
          <a:p>
            <a:pPr marL="536575" indent="-536575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Угнетение дыхательного центра: </a:t>
            </a:r>
          </a:p>
          <a:p>
            <a:pPr marL="628650" indent="-268288">
              <a:buFont typeface="Arial" panose="020B0604020202020204" pitchFamily="34" charset="0"/>
              <a:buChar char="•"/>
            </a:pPr>
            <a:r>
              <a:rPr lang="ru-RU" sz="3200" i="1" dirty="0" smtClean="0">
                <a:latin typeface="Bookman Old Style" panose="02050604050505020204" pitchFamily="18" charset="0"/>
              </a:rPr>
              <a:t>отёк и сдавление головного мозга,</a:t>
            </a:r>
          </a:p>
          <a:p>
            <a:pPr marL="628650" indent="-268288">
              <a:buFont typeface="Arial" panose="020B0604020202020204" pitchFamily="34" charset="0"/>
              <a:buChar char="•"/>
            </a:pPr>
            <a:r>
              <a:rPr lang="ru-RU" sz="3200" i="1" dirty="0" smtClean="0">
                <a:latin typeface="Bookman Old Style" panose="02050604050505020204" pitchFamily="18" charset="0"/>
              </a:rPr>
              <a:t>нарушение мозгового кровотока,</a:t>
            </a:r>
          </a:p>
          <a:p>
            <a:pPr marL="628650" indent="-268288">
              <a:buFont typeface="Arial" panose="020B0604020202020204" pitchFamily="34" charset="0"/>
              <a:buChar char="•"/>
            </a:pPr>
            <a:r>
              <a:rPr lang="ru-RU" sz="3200" i="1" dirty="0" smtClean="0">
                <a:latin typeface="Bookman Old Style" panose="02050604050505020204" pitchFamily="18" charset="0"/>
              </a:rPr>
              <a:t>снижение числа эритроцитов,</a:t>
            </a:r>
          </a:p>
          <a:p>
            <a:pPr marL="628650" indent="-268288">
              <a:buFont typeface="Arial" panose="020B0604020202020204" pitchFamily="34" charset="0"/>
              <a:buChar char="•"/>
            </a:pPr>
            <a:r>
              <a:rPr lang="ru-RU" sz="3200" i="1" dirty="0" smtClean="0">
                <a:latin typeface="Bookman Old Style" panose="02050604050505020204" pitchFamily="18" charset="0"/>
              </a:rPr>
              <a:t>снижение содержания СО</a:t>
            </a:r>
            <a:r>
              <a:rPr lang="ru-RU" sz="2000" i="1" dirty="0" smtClean="0">
                <a:latin typeface="Bookman Old Style" panose="02050604050505020204" pitchFamily="18" charset="0"/>
              </a:rPr>
              <a:t>2</a:t>
            </a:r>
            <a:r>
              <a:rPr lang="ru-RU" sz="3200" i="1" dirty="0" smtClean="0">
                <a:latin typeface="Bookman Old Style" panose="02050604050505020204" pitchFamily="18" charset="0"/>
              </a:rPr>
              <a:t> в крови (гипервентиляция, отравление СО),</a:t>
            </a:r>
          </a:p>
          <a:p>
            <a:pPr marL="628650" indent="-268288">
              <a:buFont typeface="Arial" panose="020B0604020202020204" pitchFamily="34" charset="0"/>
              <a:buChar char="•"/>
            </a:pPr>
            <a:r>
              <a:rPr lang="ru-RU" sz="3200" i="1" dirty="0" smtClean="0">
                <a:latin typeface="Bookman Old Style" panose="02050604050505020204" pitchFamily="18" charset="0"/>
              </a:rPr>
              <a:t>наркотики и другие медикаменты.</a:t>
            </a:r>
          </a:p>
        </p:txBody>
      </p:sp>
    </p:spTree>
    <p:extLst>
      <p:ext uri="{BB962C8B-B14F-4D97-AF65-F5344CB8AC3E}">
        <p14:creationId xmlns:p14="http://schemas.microsoft.com/office/powerpoint/2010/main" val="408559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648072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Основные причины  нарушения дыхания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92696"/>
            <a:ext cx="9108504" cy="6165304"/>
          </a:xfrm>
        </p:spPr>
        <p:txBody>
          <a:bodyPr>
            <a:normAutofit fontScale="92500" lnSpcReduction="10000"/>
          </a:bodyPr>
          <a:lstStyle/>
          <a:p>
            <a:pPr marL="534988" indent="-4889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нервной проводимости:</a:t>
            </a:r>
          </a:p>
          <a:p>
            <a:pPr marL="719138" indent="-184150">
              <a:buFont typeface="Arial" panose="020B0604020202020204" pitchFamily="34" charset="0"/>
              <a:buChar char="•"/>
            </a:pPr>
            <a:r>
              <a:rPr lang="ru-RU" sz="2600" b="1" i="1" dirty="0">
                <a:latin typeface="Bookman Old Style" panose="02050604050505020204" pitchFamily="18" charset="0"/>
              </a:rPr>
              <a:t>повреждение спинного мозга,</a:t>
            </a:r>
          </a:p>
          <a:p>
            <a:pPr marL="719138" indent="-184150">
              <a:buFont typeface="Arial" panose="020B0604020202020204" pitchFamily="34" charset="0"/>
              <a:buChar char="•"/>
            </a:pPr>
            <a:r>
              <a:rPr lang="ru-RU" sz="2600" b="1" i="1" dirty="0" err="1">
                <a:latin typeface="Bookman Old Style" panose="02050604050505020204" pitchFamily="18" charset="0"/>
              </a:rPr>
              <a:t>полирадикулоневриты</a:t>
            </a:r>
            <a:r>
              <a:rPr lang="ru-RU" sz="2600" b="1" i="1" dirty="0">
                <a:latin typeface="Bookman Old Style" panose="02050604050505020204" pitchFamily="18" charset="0"/>
              </a:rPr>
              <a:t>,</a:t>
            </a:r>
          </a:p>
          <a:p>
            <a:pPr marL="719138" indent="-184150">
              <a:buFont typeface="Arial" panose="020B0604020202020204" pitchFamily="34" charset="0"/>
              <a:buChar char="•"/>
            </a:pPr>
            <a:r>
              <a:rPr lang="ru-RU" sz="2600" b="1" i="1" dirty="0">
                <a:latin typeface="Bookman Old Style" panose="02050604050505020204" pitchFamily="18" charset="0"/>
              </a:rPr>
              <a:t>нарушение передачи импульса в </a:t>
            </a:r>
            <a:r>
              <a:rPr lang="ru-RU" sz="2600" b="1" i="1" dirty="0" smtClean="0">
                <a:latin typeface="Bookman Old Style" panose="02050604050505020204" pitchFamily="18" charset="0"/>
              </a:rPr>
              <a:t>синапсах: </a:t>
            </a:r>
            <a:r>
              <a:rPr lang="ru-RU" sz="2600" b="1" i="1" dirty="0">
                <a:latin typeface="Bookman Old Style" panose="02050604050505020204" pitchFamily="18" charset="0"/>
              </a:rPr>
              <a:t>(миорелаксанты, полиомиелит, столбняк, ботулизм).</a:t>
            </a:r>
          </a:p>
          <a:p>
            <a:pPr marL="534988" indent="-4889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Мышечная слабость или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гипертонус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мышц:</a:t>
            </a:r>
          </a:p>
          <a:p>
            <a:pPr marL="534988" indent="-182563">
              <a:buFont typeface="Arial" panose="020B0604020202020204" pitchFamily="34" charset="0"/>
              <a:buChar char="•"/>
            </a:pPr>
            <a:r>
              <a:rPr lang="ru-RU" sz="2800" b="1" i="1" dirty="0" err="1" smtClean="0"/>
              <a:t>миастения,судороги</a:t>
            </a:r>
            <a:r>
              <a:rPr lang="ru-RU" sz="2800" i="1" dirty="0" smtClean="0"/>
              <a:t>.</a:t>
            </a:r>
            <a:endParaRPr lang="ru-RU" sz="2800" i="1" dirty="0"/>
          </a:p>
          <a:p>
            <a:pPr marL="534988" indent="-4889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Ограничение движения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клетки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диафрагмы: </a:t>
            </a:r>
            <a:endParaRPr lang="ru-RU" sz="2800" dirty="0">
              <a:solidFill>
                <a:schemeClr val="tx1"/>
              </a:solidFill>
            </a:endParaRPr>
          </a:p>
          <a:p>
            <a:pPr marL="534988" indent="-182563">
              <a:buFont typeface="Arial" panose="020B0604020202020204" pitchFamily="34" charset="0"/>
              <a:buChar char="•"/>
            </a:pPr>
            <a:r>
              <a:rPr lang="ru-RU" sz="26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переломы рёбер и грудины, </a:t>
            </a:r>
          </a:p>
          <a:p>
            <a:pPr marL="534988" indent="-182563">
              <a:buFont typeface="Arial" panose="020B0604020202020204" pitchFamily="34" charset="0"/>
              <a:buChar char="•"/>
            </a:pPr>
            <a:r>
              <a:rPr lang="ru-RU" sz="2600" b="1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кифосколиоз</a:t>
            </a:r>
            <a:r>
              <a:rPr lang="ru-RU" sz="2600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endParaRPr lang="ru-RU" sz="2600" b="1" i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534988" indent="-182563">
              <a:buFont typeface="Arial" panose="020B0604020202020204" pitchFamily="34" charset="0"/>
              <a:buChar char="•"/>
            </a:pPr>
            <a:r>
              <a:rPr lang="ru-RU" sz="26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увеличение </a:t>
            </a:r>
            <a:r>
              <a:rPr lang="ru-RU" sz="2600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объёма брюшной </a:t>
            </a:r>
            <a:r>
              <a:rPr lang="ru-RU" sz="26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полости</a:t>
            </a:r>
            <a:r>
              <a:rPr lang="ru-RU" sz="2600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6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(перитонит, кишечная непроходимость, беременность и др.).</a:t>
            </a:r>
          </a:p>
        </p:txBody>
      </p:sp>
    </p:spTree>
    <p:extLst>
      <p:ext uri="{BB962C8B-B14F-4D97-AF65-F5344CB8AC3E}">
        <p14:creationId xmlns:p14="http://schemas.microsoft.com/office/powerpoint/2010/main" val="407687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648072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Основные причины  нарушения дыхания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 marL="534988" indent="-4889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Повреждения плевры:</a:t>
            </a:r>
          </a:p>
          <a:p>
            <a:pPr marL="534988" indent="-182563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пневмоторакс (</a:t>
            </a:r>
            <a:r>
              <a:rPr lang="ru-RU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открытый, клапанный, напряжённый),</a:t>
            </a:r>
          </a:p>
          <a:p>
            <a:pPr marL="534988" indent="-182563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скопление в плевральной полости воздуха </a:t>
            </a:r>
          </a:p>
          <a:p>
            <a:pPr marL="352425" indent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ru-RU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или жидкости.</a:t>
            </a:r>
            <a:endParaRPr lang="ru-RU" sz="2800" b="1" i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534988" indent="-4889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движения воздуха:</a:t>
            </a:r>
          </a:p>
          <a:p>
            <a:pPr marL="538163" indent="-179388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препятствие</a:t>
            </a:r>
            <a:r>
              <a:rPr lang="ru-RU" sz="4200" b="1" dirty="0" smtClean="0">
                <a:solidFill>
                  <a:srgbClr val="FF0000"/>
                </a:solidFill>
              </a:rPr>
              <a:t>:</a:t>
            </a:r>
            <a:r>
              <a:rPr lang="ru-RU" sz="4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язык, инородные тела,</a:t>
            </a:r>
          </a:p>
          <a:p>
            <a:pPr marL="538163" indent="-179388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спазм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ru-RU" sz="27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голос. связки, бронхи, бронхиолы</a:t>
            </a:r>
            <a:r>
              <a:rPr lang="ru-RU" sz="27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),</a:t>
            </a:r>
          </a:p>
          <a:p>
            <a:pPr marL="538163" indent="-179388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отёк</a:t>
            </a:r>
            <a:r>
              <a:rPr lang="ru-RU" sz="42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слизистых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ru-RU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трахеи, бронхов,  </a:t>
            </a:r>
          </a:p>
          <a:p>
            <a:pPr marL="358775" indent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None/>
            </a:pPr>
            <a:r>
              <a:rPr lang="ru-RU" sz="2800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альвеолярный   отёк)</a:t>
            </a:r>
            <a:r>
              <a:rPr lang="ru-RU" sz="2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90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938</TotalTime>
  <Words>1295</Words>
  <Application>Microsoft Office PowerPoint</Application>
  <PresentationFormat>Экран (4:3)</PresentationFormat>
  <Paragraphs>230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Острая дыхательная недостаточность</vt:lpstr>
      <vt:lpstr>ОСТРАЯ  ДЫХАТЕЛЬНАЯ НЕДОСТАТОЧНОСТЬ Патологическое состояние, при котором нормальная функция аппарата внешнего дыхания не обеспечивает необходимый газообмен.  или  Неспособность организма обеспечить оксигенацию тканей в зависимости от его потребности </vt:lpstr>
      <vt:lpstr>Механизм вдоха</vt:lpstr>
      <vt:lpstr>Кислород в организме</vt:lpstr>
      <vt:lpstr>Движение кислорода</vt:lpstr>
      <vt:lpstr>Движение кислорода</vt:lpstr>
      <vt:lpstr>Основные причины  нарушения дыхания</vt:lpstr>
      <vt:lpstr>Основные причины  нарушения дыхания</vt:lpstr>
      <vt:lpstr>Основные причины  нарушения дыхания</vt:lpstr>
      <vt:lpstr>Основные причины  нарушения дыхания</vt:lpstr>
      <vt:lpstr>Гипоксия, как критерий дыхательной недостаточности</vt:lpstr>
      <vt:lpstr>Гипоксия, как критерий дыхательной недостаточности</vt:lpstr>
      <vt:lpstr>Гипоксия, как критерий дыхательной недостаточности</vt:lpstr>
      <vt:lpstr>Гипоксия, как критерий дыхательной недостаточности</vt:lpstr>
      <vt:lpstr>Гипоксия, как критерий дыхательной недостаточности</vt:lpstr>
      <vt:lpstr>Степени дыхательной недостаточности</vt:lpstr>
      <vt:lpstr>Степени дыхательной недостаточности</vt:lpstr>
      <vt:lpstr>Степени дыхательной недостаточности</vt:lpstr>
      <vt:lpstr>Диагностика дыхательной недостаточности на догоспитальном этапе</vt:lpstr>
      <vt:lpstr>Диагностика дыхательной недостаточности на госпитальном этапе</vt:lpstr>
      <vt:lpstr>Неотложная помощь на догоспитальном этапе</vt:lpstr>
      <vt:lpstr>Неотложная помощь на догоспитальном этапе</vt:lpstr>
      <vt:lpstr>Неотложная помощь на догоспитальном этапе</vt:lpstr>
      <vt:lpstr>Неотложная помощь на догоспитальном этапе</vt:lpstr>
      <vt:lpstr>Неотложная помощь на догоспитальном этапе</vt:lpstr>
      <vt:lpstr>Неотложная помощь на догоспитальном этапе</vt:lpstr>
      <vt:lpstr>Неотложная помощь на догоспитальном этапе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Острая дыхательная недостаточность</dc:title>
  <dc:creator>Leonid</dc:creator>
  <cp:lastModifiedBy>Башков Леонид</cp:lastModifiedBy>
  <cp:revision>83</cp:revision>
  <dcterms:created xsi:type="dcterms:W3CDTF">2023-05-22T04:01:27Z</dcterms:created>
  <dcterms:modified xsi:type="dcterms:W3CDTF">2023-06-29T16:40:44Z</dcterms:modified>
</cp:coreProperties>
</file>